
<file path=[Content_Types].xml><?xml version="1.0" encoding="utf-8"?>
<Types xmlns="http://schemas.openxmlformats.org/package/2006/content-types">
  <Default Extension="bin" ContentType="application/vnd.ms-office.activeX"/>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activeX/activeX2.xml" ContentType="application/vnd.ms-office.activeX+xml"/>
  <Override PartName="/ppt/notesSlides/notesSlide1.xml" ContentType="application/vnd.openxmlformats-officedocument.presentationml.notesSlide+xml"/>
  <Override PartName="/ppt/activeX/activeX3.xml" ContentType="application/vnd.ms-office.activeX+xml"/>
  <Override PartName="/ppt/activeX/activeX4.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80" r:id="rId4"/>
    <p:sldId id="286" r:id="rId5"/>
    <p:sldId id="287" r:id="rId6"/>
    <p:sldId id="285" r:id="rId7"/>
    <p:sldId id="288" r:id="rId8"/>
    <p:sldId id="259" r:id="rId9"/>
    <p:sldId id="260" r:id="rId10"/>
    <p:sldId id="296" r:id="rId11"/>
    <p:sldId id="294" r:id="rId12"/>
    <p:sldId id="289" r:id="rId13"/>
    <p:sldId id="290" r:id="rId14"/>
    <p:sldId id="292" r:id="rId15"/>
    <p:sldId id="293" r:id="rId16"/>
    <p:sldId id="258" r:id="rId17"/>
    <p:sldId id="278" r:id="rId18"/>
    <p:sldId id="279" r:id="rId19"/>
    <p:sldId id="268" r:id="rId20"/>
    <p:sldId id="261" r:id="rId21"/>
    <p:sldId id="262" r:id="rId22"/>
    <p:sldId id="266" r:id="rId23"/>
    <p:sldId id="267" r:id="rId24"/>
    <p:sldId id="281" r:id="rId25"/>
    <p:sldId id="282" r:id="rId26"/>
    <p:sldId id="263" r:id="rId27"/>
    <p:sldId id="283" r:id="rId28"/>
    <p:sldId id="284" r:id="rId29"/>
    <p:sldId id="265" r:id="rId30"/>
    <p:sldId id="264" r:id="rId31"/>
    <p:sldId id="269" r:id="rId32"/>
    <p:sldId id="270" r:id="rId33"/>
    <p:sldId id="295" r:id="rId34"/>
    <p:sldId id="271" r:id="rId35"/>
    <p:sldId id="272" r:id="rId36"/>
    <p:sldId id="273" r:id="rId37"/>
    <p:sldId id="274" r:id="rId38"/>
    <p:sldId id="275" r:id="rId39"/>
    <p:sldId id="277" r:id="rId40"/>
    <p:sldId id="276"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05B532-D232-4CFC-B956-F31C97293181}" type="datetimeFigureOut">
              <a:rPr lang="en-US" smtClean="0"/>
              <a:pPr/>
              <a:t>9/24/2012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9AC176-300B-47C7-B57A-6F577CA497D7}" type="slidenum">
              <a:rPr lang="en-US" smtClean="0"/>
              <a:pPr/>
              <a:t>‹#›</a:t>
            </a:fld>
            <a:endParaRPr lang="en-US"/>
          </a:p>
        </p:txBody>
      </p:sp>
    </p:spTree>
    <p:extLst>
      <p:ext uri="{BB962C8B-B14F-4D97-AF65-F5344CB8AC3E}">
        <p14:creationId xmlns:p14="http://schemas.microsoft.com/office/powerpoint/2010/main" val="222945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9AC176-300B-47C7-B57A-6F577CA497D7}"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453971-D567-4F9A-8FBD-06CDA6C20940}"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453971-D567-4F9A-8FBD-06CDA6C20940}"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453971-D567-4F9A-8FBD-06CDA6C20940}"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453971-D567-4F9A-8FBD-06CDA6C20940}"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453971-D567-4F9A-8FBD-06CDA6C20940}"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453971-D567-4F9A-8FBD-06CDA6C20940}" type="datetimeFigureOut">
              <a:rPr lang="en-US" smtClean="0"/>
              <a:pPr/>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453971-D567-4F9A-8FBD-06CDA6C20940}" type="datetimeFigureOut">
              <a:rPr lang="en-US" smtClean="0"/>
              <a:pPr/>
              <a:t>9/24/2012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453971-D567-4F9A-8FBD-06CDA6C20940}" type="datetimeFigureOut">
              <a:rPr lang="en-US" smtClean="0"/>
              <a:pPr/>
              <a:t>9/24/2012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453971-D567-4F9A-8FBD-06CDA6C20940}" type="datetimeFigureOut">
              <a:rPr lang="en-US" smtClean="0"/>
              <a:pPr/>
              <a:t>9/24/2012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453971-D567-4F9A-8FBD-06CDA6C20940}" type="datetimeFigureOut">
              <a:rPr lang="en-US" smtClean="0"/>
              <a:pPr/>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453971-D567-4F9A-8FBD-06CDA6C20940}" type="datetimeFigureOut">
              <a:rPr lang="en-US" smtClean="0"/>
              <a:pPr/>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E2736D-B060-4DA1-B05F-12A7D817501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453971-D567-4F9A-8FBD-06CDA6C20940}" type="datetimeFigureOut">
              <a:rPr lang="en-US" smtClean="0"/>
              <a:pPr/>
              <a:t>9/24/2012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E2736D-B060-4DA1-B05F-12A7D817501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12.wmf"/></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23.wmf"/></Relationships>
</file>

<file path=ppt/slides/_rels/slide1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hyperlink" Target="http://en.wikipedia.org/wiki/File:Propagation_du_tsunami_en_profondeur_variable.gi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www.youtube.com/watch?v=8y1MkFZSwIs&amp;feature=related"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urfforecasting.magicseaweed.com/wp-content/uploads/2010/11/Shallowatercrop.jp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surfline.com/community/whoknows/whoknows.cfm?id=1144" TargetMode="External"/><Relationship Id="rId2" Type="http://schemas.openxmlformats.org/officeDocument/2006/relationships/hyperlink" Target="http://www.surfline.com/surf-science/groundswell-vs-windswell---forecaster-blog_11933/"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image" Target="../media/image33.wmf"/></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4" Type="http://schemas.openxmlformats.org/officeDocument/2006/relationships/image" Target="../media/image12.wmf"/></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gi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hyperlink" Target="http://www.srh.noaa.gov/jetstream/ocean/ripcurrents.htm" TargetMode="External"/><Relationship Id="rId1" Type="http://schemas.openxmlformats.org/officeDocument/2006/relationships/slideLayout" Target="../slideLayouts/slideLayout6.xml"/><Relationship Id="rId4" Type="http://schemas.openxmlformats.org/officeDocument/2006/relationships/image" Target="../media/image4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hyperlink" Target="http://www.csc.noaa.gov/beachnourishment/html/geo/channels.htm" TargetMode="External"/><Relationship Id="rId1" Type="http://schemas.openxmlformats.org/officeDocument/2006/relationships/slideLayout" Target="../slideLayouts/slideLayout6.xml"/><Relationship Id="rId4" Type="http://schemas.openxmlformats.org/officeDocument/2006/relationships/image" Target="../media/image50.jpe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dirty="0" smtClean="0"/>
              <a:t>Ch.6-8</a:t>
            </a:r>
            <a:endParaRPr lang="en-US" dirty="0"/>
          </a:p>
        </p:txBody>
      </p:sp>
      <p:sp>
        <p:nvSpPr>
          <p:cNvPr id="3" name="Subtitle 2"/>
          <p:cNvSpPr>
            <a:spLocks noGrp="1"/>
          </p:cNvSpPr>
          <p:nvPr>
            <p:ph type="subTitle" idx="1"/>
          </p:nvPr>
        </p:nvSpPr>
        <p:spPr>
          <a:xfrm>
            <a:off x="1447800" y="1447800"/>
            <a:ext cx="6400800" cy="1752600"/>
          </a:xfrm>
        </p:spPr>
        <p:txBody>
          <a:bodyPr/>
          <a:lstStyle/>
          <a:p>
            <a:r>
              <a:rPr lang="en-US" dirty="0" smtClean="0"/>
              <a:t>Science of Forecasting Waves</a:t>
            </a:r>
          </a:p>
          <a:p>
            <a:r>
              <a:rPr lang="en-US" dirty="0" smtClean="0"/>
              <a:t>GNM 1136</a:t>
            </a:r>
            <a:endParaRPr lang="en-US" dirty="0"/>
          </a:p>
        </p:txBody>
      </p:sp>
      <p:pic>
        <p:nvPicPr>
          <p:cNvPr id="17410" name="Picture 2" descr="http://1.bp.blogspot.com/-kjWk9jUHuOQ/TYCl0TUVJ_I/AAAAAAAAAvM/Ivf6T94IBmc/s1600/Ocean%2BWaves%2B3.jpg"/>
          <p:cNvPicPr>
            <a:picLocks noChangeAspect="1" noChangeArrowheads="1"/>
          </p:cNvPicPr>
          <p:nvPr/>
        </p:nvPicPr>
        <p:blipFill>
          <a:blip r:embed="rId2" cstate="print"/>
          <a:srcRect/>
          <a:stretch>
            <a:fillRect/>
          </a:stretch>
        </p:blipFill>
        <p:spPr bwMode="auto">
          <a:xfrm>
            <a:off x="2209800" y="2590800"/>
            <a:ext cx="5133667" cy="410527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Bathymetry – East vs. West</a:t>
            </a:r>
            <a:endParaRPr lang="en-US" dirty="0"/>
          </a:p>
        </p:txBody>
      </p:sp>
      <p:pic>
        <p:nvPicPr>
          <p:cNvPr id="94210" name="Picture 2" descr="http://oceanexplorer.noaa.gov/projects/02lewis/media/wa_ca_map_6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371600"/>
            <a:ext cx="3705225" cy="5286375"/>
          </a:xfrm>
          <a:prstGeom prst="rect">
            <a:avLst/>
          </a:prstGeom>
          <a:noFill/>
          <a:extLst>
            <a:ext uri="{909E8E84-426E-40DD-AFC4-6F175D3DCCD1}">
              <a14:hiddenFill xmlns:a14="http://schemas.microsoft.com/office/drawing/2010/main">
                <a:solidFill>
                  <a:srgbClr val="FFFFFF"/>
                </a:solidFill>
              </a14:hiddenFill>
            </a:ext>
          </a:extLst>
        </p:spPr>
      </p:pic>
      <p:pic>
        <p:nvPicPr>
          <p:cNvPr id="94212" name="Picture 4" descr="http://www.state.nj.us/dep/njgs/geodata/bathyima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307" y="1457324"/>
            <a:ext cx="5667375" cy="5200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84805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controls>
      <mc:AlternateContent xmlns:mc="http://schemas.openxmlformats.org/markup-compatibility/2006">
        <mc:Choice xmlns:v="urn:schemas-microsoft-com:vml" Requires="v">
          <p:control spid="92162" name="ShockwaveFlash1" r:id="rId2" imgW="9142857" imgH="6857143"/>
        </mc:Choice>
        <mc:Fallback>
          <p:control name="ShockwaveFlash1" r:id="rId2" imgW="9142857" imgH="6857143">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use detraction to determine type of break</a:t>
            </a:r>
            <a:endParaRPr lang="en-US" dirty="0"/>
          </a:p>
        </p:txBody>
      </p:sp>
      <p:sp>
        <p:nvSpPr>
          <p:cNvPr id="3" name="Content Placeholder 2"/>
          <p:cNvSpPr>
            <a:spLocks noGrp="1"/>
          </p:cNvSpPr>
          <p:nvPr>
            <p:ph idx="1"/>
          </p:nvPr>
        </p:nvSpPr>
        <p:spPr/>
        <p:txBody>
          <a:bodyPr/>
          <a:lstStyle/>
          <a:p>
            <a:r>
              <a:rPr lang="en-US" dirty="0" smtClean="0"/>
              <a:t>Point-break = Rincon, CA</a:t>
            </a:r>
          </a:p>
          <a:p>
            <a:endParaRPr lang="en-US" dirty="0" smtClean="0"/>
          </a:p>
          <a:p>
            <a:pPr>
              <a:buNone/>
            </a:pPr>
            <a:endParaRPr lang="en-US" dirty="0" smtClean="0"/>
          </a:p>
          <a:p>
            <a:r>
              <a:rPr lang="en-US" dirty="0" smtClean="0"/>
              <a:t>Beach-break = Atlantic City, NJ</a:t>
            </a:r>
          </a:p>
          <a:p>
            <a:endParaRPr lang="en-US" dirty="0" smtClean="0"/>
          </a:p>
          <a:p>
            <a:r>
              <a:rPr lang="en-US" dirty="0" smtClean="0"/>
              <a:t>Reef-break = Sunset, HI</a:t>
            </a:r>
            <a:endParaRPr lang="en-US" dirty="0"/>
          </a:p>
        </p:txBody>
      </p:sp>
      <p:sp>
        <p:nvSpPr>
          <p:cNvPr id="87042" name="AutoShape 2" descr="data:image/jpeg;base64,/9j/4AAQSkZJRgABAQAAAQABAAD/2wBDAAkGBwgHBgkIBwgKCgkLDRYPDQwMDRsUFRAWIB0iIiAdHx8kKDQsJCYxJx8fLT0tMTU3Ojo6Iys/RD84QzQ5Ojf/2wBDAQoKCg0MDRoPDxo3JR8lNzc3Nzc3Nzc3Nzc3Nzc3Nzc3Nzc3Nzc3Nzc3Nzc3Nzc3Nzc3Nzc3Nzc3Nzc3Nzc3Nzf/wAARCACDAMYDASIAAhEBAxEB/8QAHAAAAgIDAQEAAAAAAAAAAAAAAAECAwQGBwUI/8QAPRAAAQMCBAIJAgQCCgMAAAAAAQIDEQAEBRIhMUFRBhMiMmFxgZGhFFIHQrHwI2IVM3KCkrLB0eHxFzRj/8QAGgEBAQEBAQEBAAAAAAAAAAAAAAECAwQFBv/EACMRAQACAgEEAQUAAAAAAAAAAAABEQISIQMTMUEEFFFSYXH/2gAMAwEAAhEDEQA/ANTChlG/oKkFjkv2pJJgdkDTwqQzHYCv0m7xAK8D7UwqeftR2hyolZ3IpuHJ4A+1GvI+1KF8xTGf76u4lB5H2pwf2KhCjuujL/N803RMJP3Cpaj8w+KrAjdXuaJRxUPetRmUs15n2pSRxPtUAtHOfSnnA7s1dxLN5+1LNpx9qXW+FPrFchV3Bm/tUBX8tGdXKjXmam4eY/bNSClfaI8qjCjso+9PKeKle5puJAq8qCTxJ96gEpB/5qWVJ5VNijkePvUwGyNzPhUAhPIe1PsjarEicI5KNEpH5Pc1CZ2pdo8farsiRVybQfmiq1pV9x96K1GSMQEgbEetPMeCo8xVIWYEI4UZlngBXittdJ+74okn8w9BVQK/5fanmXxUPali0f2qIP31TrxXTg/cs+E1bFojn80Sn7h71WEE8FVIIjcH1pYlKeBT6mpAo4qTVRUyD2nED+8P0rMsLVd8optUlakxIgjf9fSptS1KnMn7h7UwsDiPavfY6JYm4dUNpGn55PsKzWeguKOKguWyEx3lKXp4bf8AFTv4R7NZakVjx9BRn5A+1bwz+HV6pQ6zELdCZ7WVsqIH+IVmN/hsjQrxR5U6FKWUpj5P6VmfldOPa6S53mVwCvaiV8iPWulj8M7TNrfXxA10CBJ88m3pWSz0BwJgBLyrl4iZU49kPsmKz9XgvblywBUbmmEniTXWj0U6MNDMq3agQSpb5PHxNJFj0IZOdVphCsuudTCXSI8SDWZ+XHqF7f7coSpClZM6Crlm1rPawu7ejqsPuXJ+xhav0FdWwvHcBubRFxYPIXbESgtW6gBA2jLoRy4a1r/Sr8ScMsMK6/o/d2l9fZ0Dq1OhKshJmNO9GwI03g7HnPzMvWLXaaijAMVWnMjCr4pidLZQ/UfFZLfRTHFpJGG3AgxCgkH/ADV7C/xYs7dkuDDn7t112Wm2k9UEs5j3ionMrRWwiRwmayf/AChZXBWLO2c7IBUOpKlDfYTJ24A7jmJz9ZnPpe1DyLfoVjLqlg26ERGUrd7x8o/1416tn+Hz68oubhYURr1YTHmJn2+axr38RLxpouvMXbDQMZuqabO54LOY7DhOs615bvT2/dBKHLxQidHVCfIwgD3NSfk9T8iOnH2bQ3+GbWUfUYrdA/8AzS22D6EK/WitHex7HXgHHmrJAO31TpJ980H0Joqd/P8AM7UfZr0gJEqEefhQVoG5qlIn2FSynlXrtxpPrUcEk0F08EJHmajFMJHP5pa0fWOfcn/CKApyYLip8IFMAfs0xAE1UQKSe8tZ81k0upRM5Ek+IpqebTxk8hrVa7l0jKyyNfzOH/Qf71Jkp6uFM4Wt5AxG9uLcRsxZqd/yzp6V2Xohh+Eow+bJxh9CVQXA0EKnkrx14jlXCmrzEUoLabrq21DtIaQlIPwTW39Gel13b4hbtYlduqsQ2llLSG+7EBIATAifAnkRrXn6uOWUcOuMxDs/1Fo0kfxEQRPZ109K86/xNCElNs2mfvXIA8YG9Zdmm0umELaQ2pKkg6pg+1XGyt3DPV7aRqK8WM4RPLry0bFnMbTZv3DWLPN9UhSldW02lIAEz2hPzXOnsd6QYjnT/T14w7AUlH1K0hQ4hOUQTyBH+9dm6XYIziHRy5sU5m8621AgSSUuJVHl2RXPj0HbWBnffidcoSR8zXpxrqYzOPDM8S0DEsbxFtwodxJ3rikQVKK0nQaDeDz31NecrF7lx8qDzjrp0SgJBGvJIEE+YNb70p6Pt2NjamyS/KFkPuvAOJyFJgmdiDG0CCZ4Vptvg77nWlSnEusjVJGUmZ0RzM5ZmAMw4a1wyyyxmplqrU4obxCWxiAvbd4oS51bikoRB1SciRvx1MzWVa4w+62hDyLdSUNqAS8hxWeSVHaQCNY2GsCqrrBr5m4Sxf2oZfuEEMgIDmdSSkZRkKiFdoSfHzIxrvDkMPBpp4uuIX1Trif6orJEBCjqYMiYgkSDWd78lE846w22pFwtuBnbU2e0nMI0V3h3dieHqasQu/rVtRb2jGVOQ/TIyJVxmJOoGnCqr9h1stFa21ZkBRSnX3Mb8adn1bOjtu0+2s5iCYzAaRI1HH97LF2GXNoy4ty9Ql5HUrCG8xzFyYSNNeB8NU84rPffQGC6phlCgkLVbW4DQQOBUuMxj+WBpvpXpP2rRw0XFpdvNvNIPVFDoSkBITEp1BBSF6EzmSNwTXntJcxS/sS+srbdUErbK+yhcwohOwEAEcfapcKtsrW8uW1YniC0Ycykn+KEJDrgTorvyoRoJ8OYFZKlXDDankKFlaIH/sOgLuXM20lXdJ5AT4AVXi6EXmOm0ShCWbcJd6sp3JCSlJ56KHLbbUzIWaHb1u8uHnurbXDaUAAjXtKJnwP73l01SpBu39bFDYTrLtwc6zrqJ1gev6UVsVm02q1F3eNOrKzCUwkgDgIM6jYmImYjaisd6Ia7ctYBEDRR03innSN4HmRWIlslIzKWdBxqYaSP+TX17l4l3Xtp/MCfCkXye6Pc1EISOA96kI4CliJcWv8AOAPIUdWFHtqJ86nNMTwFUJLaE7AVOAOJqBJHeUE+tRLyE/mUrwGtLFsgcD8VY2VzKUk+XCsTr1n+raA8Va1FTa3hD61LT9siPapMlOy/hv0lW7hq2MVu7VSWlZWXUvNJUQN0rSCDPEEDaZ213Z3EkOIP06kLJjKtKgoRz3A4HSa+akIbSmMiDG0gV6+D49iGEuA2t5cIa4tIdhB9CCB6CvLl8e5mXSM6d+UguGV95WxIP7Aqpy0KjIAAG9ad0f8AxJwq5bQ3jAVaPpEFau0hR5yNvUCtzw/FLDEmUvYbfW902od9h1Kx8VxnbBu4liGwbXKXES2sEFMCFA6EeVcWt8PubO/+lK1ratHltIedcLSwhKiD2xzAGh04baV3PGMVtMHYbcvX2Wi84G2g8sIClnWJPGAdPCtWuMHRcFbqUFZWSskpMEnU1vCs+ciZmPDiuMdH32H3HLa1dLL4K1JX3lmT3eyAoeIJA112rIw3C8WOELvLe1fUhaHEQAFNhJQpJzgnQpKlEdkieIrrgwC3caXavMZ7dzVbWYkTzjcKmIUIIjQitO6SdE8Vw4XDuHqcxLD1lQUy4mXkpiNQNViCRI1g6g6msZdLKJ45WJhz5x25uc18oFxAWGS60jIhRAnvJGUqjXnsa9du8w7GLVljFHbk3KVQ3eHq0KS3GiVKUolepMFREk8N6m4wm4ahdo+lACYDbgIIGg7KhqADtNVqs7p2++rW9cKdU4lxTqrXIpMHcESmfXxIMVicco8w1/HlWTtzYoTdllYS52Q4UnI7BnLB9xptPjXo217aLfQplSG2Q8m4SpScqkOBQMLjTKY0PCBw0Fz1oy+2WcPxecOeKQpNw39QtsNpUQoZBzU4OzHfIO4pYj0UNg226jGLO4LyCttq3bUZQCAZUCUoIJ2JrH9GZ0ib+muWsXaZKmXmuqUtKpCPtnhskDxy76irSGrmwUSrIwpshSyoSnMSFew19K1e0v3bd76VEqYcJLlvIyLJABJ9B8c4rY7Rt9hplq7+lbt1wGXQewftQ5wBB0BOhiDtFWeYaxnlnYTcM3bYsXmk57VtKMh0SMvZgHmCDI/6BVbF4ba7uS221aOlQSUrZKkwOGUkGRIAUNI0MwCSvNlhy7RLXUxlHZqUDkBVILmUagacqjlJOq6+5b5zIlI7ykj1moqebTpJPkk1TlSOIpjLwj0EUsTL5/Ik+tIrdVusjyFEgc/ajN+xVQurG6pmpBKRSCvBXtT9DQTEAUE1EAn8o96kdBKoHrVDCjTGYkQKqU+hGgEmol5xYgGBU2gplKKW9XFAUW989a3SbqwUbd9IjrkgFRHIzoR4ERWIlAB1EnxqwaU8+R6uMY7imOLSrFr1y5CCShCkpSlM6HRIEmANTNV4XjOJ4OZwq/etdgUoCVJIHDKoFPxWBNRzU1iqpblvlj+J+JstIaxHD7O/yn+sCiwoDyAUCd+Vbt0c6XYFjZ6ph1y0usoUWH9CNpg7KjMNjXDM1NYbUkh1CVpPBQkfNcsulExxw1GUu3dKejrRvUXLDbZD6SVpHZGYbqnxzCdOE8a8JOFltZWltSSRpl0nwnT9+tc7tMbxS3eQ61iV4kN6IbU+pTYHLITljwitqw38Q7pBS3iNqy8jYrb7JjxHLw/ZuMZY415WZetd4Bh2IKUq4tlNOqIP1TXZcBGgMnQnbedq8DFOh+JYeyXbFP1lvJzBLQLiRv2kEqChpwmeUVstv0r6P3sp+vRZuFOoukFCZjTtkAcOY4Vs1jbHJmLiXWj3VNHTXXcb1jOMZ9LEy4u3bl9Kgq3QDmkrbISof6Hjy2rOw5KWV/TqUl+2WpSXmloydWPzEjXltEaeo3H8QOjaGHk4tahKOtUU3ASICnI7K421gz468TXgsWiVvBFywHQIAJJBg8iNRpxHztXHsRljeLcdSvLAvLI5EoDCsRswf4RSApxrkkj8wjY7jQHcUVmYqxiGCoZukFVxaPSlIWBKVbwqUmFQdxorUiJglcJxmJp0uJaUkJgaAaU5SPGoA9ka8BzpiDzNfReRLNyp5jzjzNLajOBtVsMTUiCN4HrVReVwBioSSeHtU2GQVpT3lCoF9sd1JMVVl8fSKkNBS5KBecV3UwKAlR1OtOeZozDxoGEgcakIqGfl+lE+laiRZI86MxjSoCnrypYZJNMbVEkJHaPtVZe17Imli8qAE1UV5zVcqUZJqW1S1Wg0Ztarmiati4LNZGH393hrqXMPu7i2UNf4LqkpJ8U7H1FYYNMEJSVq0A18/CnHsbViPTfFbzCWLBV08Vtu9Y48oJCpHdyqTEzKswUDOkcZtwvpcVqLeLobUkwQ6hpZUTrooJMnfgNK05KiolRETrHKppOuhrEYxEcDr9u51bfWWinurWBAU0tWmp4gHSeI40VzSzx7FbFkNW9+/wBWNkqVnA8s0x5DSipX6XZ4iVCAZ4DYVLOry86pSSUjUbDjNSBPhUtEyTz1/fhSM/mOnnFIJn8x96Msc/alg7HA+xmmDySfeg+vkTRA3igebwIonTalRHgPegepp6jjFRjxp5kjc1bEt+NPRPKq1OeBqsrJ2/SrtAvLgHKoFwnYxVYJPOpAHlUsG5piiI3o0pYc0caJorQdOYpZZ21qK3Uo0T2lchS6FiVJBzOTkG4HGndutXLjZYZLLSEABKlZipUklR08QI128axoK1S4Z5DlVg0FZu1TBiiajpTqxKGo6aUUl5EpBcJE7ACaKoqTJSNI051LL+5qKVSkSqiRzNcrVMSP+6JHFHzURUqtgChwTpUpPhUT50v71BMqPCozzJ96RIjYn1qMigZUOFRmakMv20vIUC/e1PXwog8qY0qgE09/zTRA504ilBRzmmIpZhSKjypaJ+oFRLiRtqagSVVGKXK0FLU4SO6OQqSU5dtKQin5VBKnNQ1/Zo48fSqJzTPZEx2uA/3qIJ2RqTueXlViGwOJHnxqxIrWFgZgSSTqaKvWAEjWdeVFa4S3npdXA14DgKkHljZXxRRXJolPuE974FSQ6v7viiikEmp1fP4FQLq+fwKKKSAur5/Ao61eXvfFFFIJJLq/up9aud/gUUVqCUy4qNx7Cqy6ue98UUUkhIOr+6kp1YGh+KKKvoQ65f3fFHWK5j2FFFYUg6v7vipB1f3UUVYDDi43+KRdXz+KKKADi+dHWr2nTyooqT5RJLq06Ax6CrW3nJ73wKKK1iStU4st97jRRRXaPDD/2Q=="/>
          <p:cNvSpPr>
            <a:spLocks noChangeAspect="1" noChangeArrowheads="1"/>
          </p:cNvSpPr>
          <p:nvPr/>
        </p:nvSpPr>
        <p:spPr bwMode="auto">
          <a:xfrm>
            <a:off x="63500" y="-441325"/>
            <a:ext cx="1409700" cy="933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7044" name="Picture 4" descr="http://rinconenergy.com/yahoo_site_admin/assets/images/rinconpt.105212056_std.jpg"/>
          <p:cNvPicPr>
            <a:picLocks noChangeAspect="1" noChangeArrowheads="1"/>
          </p:cNvPicPr>
          <p:nvPr/>
        </p:nvPicPr>
        <p:blipFill>
          <a:blip r:embed="rId2" cstate="print"/>
          <a:srcRect/>
          <a:stretch>
            <a:fillRect/>
          </a:stretch>
        </p:blipFill>
        <p:spPr bwMode="auto">
          <a:xfrm>
            <a:off x="5943600" y="1674254"/>
            <a:ext cx="2686050" cy="1784395"/>
          </a:xfrm>
          <a:prstGeom prst="rect">
            <a:avLst/>
          </a:prstGeom>
          <a:noFill/>
        </p:spPr>
      </p:pic>
      <p:pic>
        <p:nvPicPr>
          <p:cNvPr id="87046" name="Picture 6" descr="http://t3.gstatic.com/images?q=tbn:ANd9GcThZcSE6N_VqI6QmQZUqzqmr2Mcv_SmoJQMblX6vvzrGasIU2Va6w"/>
          <p:cNvPicPr>
            <a:picLocks noChangeAspect="1" noChangeArrowheads="1"/>
          </p:cNvPicPr>
          <p:nvPr/>
        </p:nvPicPr>
        <p:blipFill>
          <a:blip r:embed="rId3" cstate="print"/>
          <a:srcRect/>
          <a:stretch>
            <a:fillRect/>
          </a:stretch>
        </p:blipFill>
        <p:spPr bwMode="auto">
          <a:xfrm>
            <a:off x="5943600" y="4191000"/>
            <a:ext cx="2619375" cy="1743076"/>
          </a:xfrm>
          <a:prstGeom prst="rect">
            <a:avLst/>
          </a:prstGeom>
          <a:noFill/>
        </p:spPr>
      </p:pic>
      <p:pic>
        <p:nvPicPr>
          <p:cNvPr id="87048" name="Picture 8" descr="http://t0.gstatic.com/images?q=tbn:ANd9GcSsfnSTLLOXv3DHePkAM-8YWGf-NebzOj46dyW-47yZXwckdSz6"/>
          <p:cNvPicPr>
            <a:picLocks noChangeAspect="1" noChangeArrowheads="1"/>
          </p:cNvPicPr>
          <p:nvPr/>
        </p:nvPicPr>
        <p:blipFill>
          <a:blip r:embed="rId4" cstate="print"/>
          <a:srcRect/>
          <a:stretch>
            <a:fillRect/>
          </a:stretch>
        </p:blipFill>
        <p:spPr bwMode="auto">
          <a:xfrm>
            <a:off x="2743200" y="5114924"/>
            <a:ext cx="2619375" cy="174307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 it out</a:t>
            </a:r>
            <a:endParaRPr lang="en-US" dirty="0"/>
          </a:p>
        </p:txBody>
      </p:sp>
      <p:sp>
        <p:nvSpPr>
          <p:cNvPr id="3" name="Content Placeholder 2"/>
          <p:cNvSpPr>
            <a:spLocks noGrp="1"/>
          </p:cNvSpPr>
          <p:nvPr>
            <p:ph idx="1"/>
          </p:nvPr>
        </p:nvSpPr>
        <p:spPr/>
        <p:txBody>
          <a:bodyPr/>
          <a:lstStyle/>
          <a:p>
            <a:r>
              <a:rPr lang="en-US" dirty="0" smtClean="0"/>
              <a:t>What direction will the waves break in LBI, NJ in a North swell event? </a:t>
            </a:r>
          </a:p>
          <a:p>
            <a:r>
              <a:rPr lang="en-US" dirty="0" smtClean="0"/>
              <a:t>What about a Sothern Hemi swell in San Diego, CA?</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NJ North Swell</a:t>
            </a:r>
            <a:endParaRPr lang="en-US" dirty="0"/>
          </a:p>
        </p:txBody>
      </p:sp>
      <p:pic>
        <p:nvPicPr>
          <p:cNvPr id="5" name="Picture 4" descr="Winter_Surf_Werner.JPG"/>
          <p:cNvPicPr>
            <a:picLocks noChangeAspect="1"/>
          </p:cNvPicPr>
          <p:nvPr/>
        </p:nvPicPr>
        <p:blipFill>
          <a:blip r:embed="rId2" cstate="print"/>
          <a:stretch>
            <a:fillRect/>
          </a:stretch>
        </p:blipFill>
        <p:spPr>
          <a:xfrm>
            <a:off x="381000" y="1117600"/>
            <a:ext cx="8305800" cy="55372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Southern Hemi Swell, CA</a:t>
            </a:r>
            <a:endParaRPr lang="en-US" dirty="0"/>
          </a:p>
        </p:txBody>
      </p:sp>
      <p:pic>
        <p:nvPicPr>
          <p:cNvPr id="88066" name="Picture 2" descr="http://t3.gstatic.com/images?q=tbn:ANd9GcSleQowrWtuw8zjcAWrUmMpLV0V08vpTrslVFn0fZXet1bCEftt"/>
          <p:cNvPicPr>
            <a:picLocks noChangeAspect="1" noChangeArrowheads="1"/>
          </p:cNvPicPr>
          <p:nvPr/>
        </p:nvPicPr>
        <p:blipFill>
          <a:blip r:embed="rId2" cstate="print"/>
          <a:srcRect/>
          <a:stretch>
            <a:fillRect/>
          </a:stretch>
        </p:blipFill>
        <p:spPr bwMode="auto">
          <a:xfrm>
            <a:off x="1143000" y="1981200"/>
            <a:ext cx="7141811" cy="3962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1143000"/>
          </a:xfrm>
        </p:spPr>
        <p:txBody>
          <a:bodyPr>
            <a:noAutofit/>
          </a:bodyPr>
          <a:lstStyle/>
          <a:p>
            <a:r>
              <a:rPr lang="en-US" sz="1800" b="1" dirty="0" smtClean="0"/>
              <a:t>Figure 1.9.</a:t>
            </a:r>
            <a:r>
              <a:rPr lang="en-US" sz="1800" dirty="0" smtClean="0"/>
              <a:t> Wave refraction. Wave crests approaching a typical North Carolina shoreline bend or refract, causing the waves to strike the shoreline almost head-on. As the wave breaks, a portion of the energy flows in the direction show by the arrows, forming the </a:t>
            </a:r>
            <a:r>
              <a:rPr lang="en-US" sz="1800" dirty="0" err="1" smtClean="0"/>
              <a:t>longshore</a:t>
            </a:r>
            <a:r>
              <a:rPr lang="en-US" sz="1800" dirty="0" smtClean="0"/>
              <a:t> current. The </a:t>
            </a:r>
            <a:r>
              <a:rPr lang="en-US" sz="1800" dirty="0" err="1" smtClean="0"/>
              <a:t>longshore</a:t>
            </a:r>
            <a:r>
              <a:rPr lang="en-US" sz="1800" dirty="0" smtClean="0"/>
              <a:t> current transports sediment. Structures </a:t>
            </a:r>
            <a:r>
              <a:rPr lang="en-US" sz="1800" dirty="0" err="1" smtClean="0"/>
              <a:t>sucn</a:t>
            </a:r>
            <a:r>
              <a:rPr lang="en-US" sz="1800" dirty="0" smtClean="0"/>
              <a:t> as the one shown here, interrupt sediment transport, causing </a:t>
            </a:r>
            <a:r>
              <a:rPr lang="en-US" sz="1800" dirty="0" err="1" smtClean="0"/>
              <a:t>downdrift</a:t>
            </a:r>
            <a:r>
              <a:rPr lang="en-US" sz="1800" dirty="0" smtClean="0"/>
              <a:t> erosion. Drawing: Charles </a:t>
            </a:r>
            <a:r>
              <a:rPr lang="en-US" sz="1800" dirty="0" err="1" smtClean="0"/>
              <a:t>Pilkey</a:t>
            </a:r>
            <a:r>
              <a:rPr lang="en-US" sz="1800" dirty="0" smtClean="0"/>
              <a:t>. </a:t>
            </a:r>
            <a:endParaRPr lang="en-US" sz="1800" dirty="0"/>
          </a:p>
        </p:txBody>
      </p:sp>
      <p:pic>
        <p:nvPicPr>
          <p:cNvPr id="15362" name="Picture 2" descr="http://coastalcare.org/wp-content/images/learn/waves/wave-refraction.jpg"/>
          <p:cNvPicPr>
            <a:picLocks noChangeAspect="1" noChangeArrowheads="1"/>
          </p:cNvPicPr>
          <p:nvPr/>
        </p:nvPicPr>
        <p:blipFill>
          <a:blip r:embed="rId2" cstate="print"/>
          <a:srcRect/>
          <a:stretch>
            <a:fillRect/>
          </a:stretch>
        </p:blipFill>
        <p:spPr bwMode="auto">
          <a:xfrm>
            <a:off x="2819400" y="2362200"/>
            <a:ext cx="3657600" cy="376210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Rincon, CA</a:t>
            </a:r>
            <a:endParaRPr lang="en-US" dirty="0"/>
          </a:p>
        </p:txBody>
      </p:sp>
      <p:pic>
        <p:nvPicPr>
          <p:cNvPr id="37890" name="Picture 2" descr="http://www.arcticsurfblog.com/wp-content/uploads/2010/01/refraction.jpg"/>
          <p:cNvPicPr>
            <a:picLocks noChangeAspect="1" noChangeArrowheads="1"/>
          </p:cNvPicPr>
          <p:nvPr/>
        </p:nvPicPr>
        <p:blipFill>
          <a:blip r:embed="rId2" cstate="print"/>
          <a:srcRect/>
          <a:stretch>
            <a:fillRect/>
          </a:stretch>
        </p:blipFill>
        <p:spPr bwMode="auto">
          <a:xfrm>
            <a:off x="2971800" y="1219200"/>
            <a:ext cx="5690235" cy="3924301"/>
          </a:xfrm>
          <a:prstGeom prst="rect">
            <a:avLst/>
          </a:prstGeom>
          <a:noFill/>
        </p:spPr>
      </p:pic>
      <p:pic>
        <p:nvPicPr>
          <p:cNvPr id="37892" name="Picture 4" descr="http://bp2.blogger.com/_kDyTcbycWv4/R8T4JBPojFI/AAAAAAAAB3E/c3ccLAm77MY/s400/Rincon_sideview.jpg"/>
          <p:cNvPicPr>
            <a:picLocks noChangeAspect="1" noChangeArrowheads="1"/>
          </p:cNvPicPr>
          <p:nvPr/>
        </p:nvPicPr>
        <p:blipFill>
          <a:blip r:embed="rId3" cstate="print"/>
          <a:srcRect/>
          <a:stretch>
            <a:fillRect/>
          </a:stretch>
        </p:blipFill>
        <p:spPr bwMode="auto">
          <a:xfrm>
            <a:off x="4495800" y="4191000"/>
            <a:ext cx="3810000" cy="2181226"/>
          </a:xfrm>
          <a:prstGeom prst="rect">
            <a:avLst/>
          </a:prstGeom>
          <a:noFill/>
        </p:spPr>
      </p:pic>
      <p:pic>
        <p:nvPicPr>
          <p:cNvPr id="37894" name="Picture 6" descr="http://www.beachapedia.org/images/3/35/ChadC1.jpg"/>
          <p:cNvPicPr>
            <a:picLocks noChangeAspect="1" noChangeArrowheads="1"/>
          </p:cNvPicPr>
          <p:nvPr/>
        </p:nvPicPr>
        <p:blipFill>
          <a:blip r:embed="rId4" cstate="print"/>
          <a:srcRect/>
          <a:stretch>
            <a:fillRect/>
          </a:stretch>
        </p:blipFill>
        <p:spPr bwMode="auto">
          <a:xfrm>
            <a:off x="304801" y="3657600"/>
            <a:ext cx="3590434" cy="3019426"/>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38914" name="ShockwaveFlash1" r:id="rId2" imgW="8457143" imgH="6400000"/>
        </mc:Choice>
        <mc:Fallback>
          <p:control name="ShockwaveFlash1" r:id="rId2" imgW="8457143" imgH="640000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04800"/>
                  <a:ext cx="8456613" cy="63992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Ch.7 Wave-Breaking</a:t>
            </a:r>
            <a:endParaRPr lang="en-US" dirty="0"/>
          </a:p>
        </p:txBody>
      </p:sp>
      <p:sp>
        <p:nvSpPr>
          <p:cNvPr id="3" name="Content Placeholder 2"/>
          <p:cNvSpPr>
            <a:spLocks noGrp="1"/>
          </p:cNvSpPr>
          <p:nvPr>
            <p:ph idx="1"/>
          </p:nvPr>
        </p:nvSpPr>
        <p:spPr/>
        <p:txBody>
          <a:bodyPr/>
          <a:lstStyle/>
          <a:p>
            <a:r>
              <a:rPr lang="en-US" dirty="0" smtClean="0"/>
              <a:t>The “Breaking profile” depends on bottom topography, wind, swell period, etc…</a:t>
            </a:r>
          </a:p>
          <a:p>
            <a:r>
              <a:rPr lang="en-US" b="1" dirty="0" smtClean="0"/>
              <a:t>Airy wave theory</a:t>
            </a:r>
            <a:r>
              <a:rPr lang="en-US" dirty="0" smtClean="0"/>
              <a:t> </a:t>
            </a:r>
            <a:r>
              <a:rPr lang="en-US" b="1" dirty="0" err="1" smtClean="0"/>
              <a:t>vs</a:t>
            </a:r>
            <a:r>
              <a:rPr lang="en-US" b="1" dirty="0" smtClean="0"/>
              <a:t> Stokes Theory</a:t>
            </a:r>
            <a:endParaRPr lang="en-US" dirty="0" smtClean="0"/>
          </a:p>
          <a:p>
            <a:pPr lvl="1">
              <a:buNone/>
            </a:pPr>
            <a:r>
              <a:rPr lang="en-US" dirty="0" smtClean="0"/>
              <a:t>-wave is tripped up..toppling head first</a:t>
            </a:r>
          </a:p>
          <a:p>
            <a:pPr lvl="1">
              <a:buNone/>
            </a:pPr>
            <a:r>
              <a:rPr lang="en-US" dirty="0" smtClean="0"/>
              <a:t>-The top of the wave is faster</a:t>
            </a:r>
          </a:p>
          <a:p>
            <a:pPr lvl="1">
              <a:buNone/>
            </a:pPr>
            <a:r>
              <a:rPr lang="en-US" dirty="0" smtClean="0"/>
              <a:t>-Fig.7.1</a:t>
            </a:r>
            <a:endParaRPr lang="en-US" dirty="0"/>
          </a:p>
        </p:txBody>
      </p:sp>
      <p:pic>
        <p:nvPicPr>
          <p:cNvPr id="12290" name="Picture 2" descr="http://upload.wikimedia.org/wikipedia/commons/thumb/2/2d/Propagation_du_tsunami_en_profondeur_variable.gif/220px-Propagation_du_tsunami_en_profondeur_variable.gif">
            <a:hlinkClick r:id="rId2"/>
          </p:cNvPr>
          <p:cNvPicPr>
            <a:picLocks noChangeAspect="1" noChangeArrowheads="1" noCrop="1"/>
          </p:cNvPicPr>
          <p:nvPr/>
        </p:nvPicPr>
        <p:blipFill>
          <a:blip r:embed="rId3" cstate="print"/>
          <a:srcRect/>
          <a:stretch>
            <a:fillRect/>
          </a:stretch>
        </p:blipFill>
        <p:spPr bwMode="auto">
          <a:xfrm>
            <a:off x="3886200" y="4301835"/>
            <a:ext cx="4419600" cy="231024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Ch.6 Refraction</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http://coastalchange.ucsd.edu/images/refraction2.jpg"/>
          <p:cNvPicPr>
            <a:picLocks noChangeAspect="1" noChangeArrowheads="1"/>
          </p:cNvPicPr>
          <p:nvPr/>
        </p:nvPicPr>
        <p:blipFill>
          <a:blip r:embed="rId2" cstate="print"/>
          <a:srcRect/>
          <a:stretch>
            <a:fillRect/>
          </a:stretch>
        </p:blipFill>
        <p:spPr bwMode="auto">
          <a:xfrm>
            <a:off x="762000" y="1295400"/>
            <a:ext cx="7952677" cy="52942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Breaking Waves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There are 3 basic types of breaking waves, depending on the type of shoreline they’re hitting. </a:t>
            </a:r>
            <a:r>
              <a:rPr lang="en-US" b="1" dirty="0" smtClean="0"/>
              <a:t>Spilling breakers</a:t>
            </a:r>
            <a:r>
              <a:rPr lang="en-US" dirty="0" smtClean="0"/>
              <a:t> occur on gently sloping coasts where the waves break slowly and over a long distance, with the crest spilling gently down the front of the wave. That’s what we have here. If the coast is steeper, the waves slow down more quickly and so the crest curls way over the front of the wave and plunges down towards the base---in other words it curls. This is a </a:t>
            </a:r>
            <a:r>
              <a:rPr lang="en-US" b="1" dirty="0" smtClean="0"/>
              <a:t>plunging breaker</a:t>
            </a:r>
            <a:r>
              <a:rPr lang="en-US" dirty="0" smtClean="0"/>
              <a:t> and is a good surfing wave like you’d have in Hawaii. In some cases, where the coastline if very steep, the wave builds up very suddenly and breaks right onto the beach. These are </a:t>
            </a:r>
            <a:r>
              <a:rPr lang="en-US" b="1" dirty="0" smtClean="0"/>
              <a:t>surging breakers</a:t>
            </a:r>
            <a:r>
              <a:rPr lang="en-US" dirty="0" smtClean="0"/>
              <a:t>.</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kingfish.coastal.edu/biology/sgilman/770surftypes.gif"/>
          <p:cNvPicPr>
            <a:picLocks noChangeAspect="1" noChangeArrowheads="1"/>
          </p:cNvPicPr>
          <p:nvPr/>
        </p:nvPicPr>
        <p:blipFill>
          <a:blip r:embed="rId2" cstate="print"/>
          <a:srcRect/>
          <a:stretch>
            <a:fillRect/>
          </a:stretch>
        </p:blipFill>
        <p:spPr bwMode="auto">
          <a:xfrm>
            <a:off x="2133600" y="609600"/>
            <a:ext cx="5870316" cy="6055694"/>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Breaking Waves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As waves enter shallow water they slow down and they change shape, increasing in height.</a:t>
            </a:r>
          </a:p>
          <a:p>
            <a:r>
              <a:rPr lang="en-US" dirty="0" smtClean="0"/>
              <a:t>Once they reach a water depth of approximately 1.3 times their height they start to break. </a:t>
            </a:r>
          </a:p>
          <a:p>
            <a:r>
              <a:rPr lang="en-US" dirty="0" smtClean="0"/>
              <a:t>How rapidly this happens is affected by the local sea bed, on a gently sloping beach with light winds the wave will gradually increase in height eventually the top starts to spill gently forward.</a:t>
            </a:r>
          </a:p>
          <a:p>
            <a:r>
              <a:rPr lang="en-US" dirty="0" smtClean="0"/>
              <a:t>These waves break slowly, they’re definitely </a:t>
            </a:r>
            <a:r>
              <a:rPr lang="en-US" dirty="0" err="1" smtClean="0"/>
              <a:t>surfable</a:t>
            </a:r>
            <a:r>
              <a:rPr lang="en-US" dirty="0" smtClean="0"/>
              <a:t> and can form the staple part of many surfers diets but are often slower to ride.</a:t>
            </a:r>
          </a:p>
          <a:p>
            <a:r>
              <a:rPr lang="en-US" dirty="0" smtClean="0">
                <a:hlinkClick r:id="rId2"/>
              </a:rPr>
              <a:t>Video Clip</a:t>
            </a: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Breaking Waves</a:t>
            </a:r>
            <a:endParaRPr lang="en-US" dirty="0"/>
          </a:p>
        </p:txBody>
      </p:sp>
      <p:sp>
        <p:nvSpPr>
          <p:cNvPr id="3" name="Content Placeholder 2"/>
          <p:cNvSpPr>
            <a:spLocks noGrp="1"/>
          </p:cNvSpPr>
          <p:nvPr>
            <p:ph idx="1"/>
          </p:nvPr>
        </p:nvSpPr>
        <p:spPr>
          <a:xfrm>
            <a:off x="381000" y="1219200"/>
            <a:ext cx="8229600" cy="4525963"/>
          </a:xfrm>
        </p:spPr>
        <p:txBody>
          <a:bodyPr>
            <a:normAutofit fontScale="92500" lnSpcReduction="10000"/>
          </a:bodyPr>
          <a:lstStyle/>
          <a:p>
            <a:r>
              <a:rPr lang="en-US" dirty="0" smtClean="0"/>
              <a:t>Alternatively the wave encounters shallow water more abruptly, a rock reef or a steep beach with well defined sand bars, in this situation the wave rapidly changes shape and the lip plunges forward in the most extreme case producing a hollow barreling wave. </a:t>
            </a:r>
          </a:p>
          <a:p>
            <a:r>
              <a:rPr lang="en-US" dirty="0" smtClean="0"/>
              <a:t>This sort of wave is the stuff of magazine covers, surf videos and a challenge for confident and competent surfers.</a:t>
            </a:r>
            <a:br>
              <a:rPr lang="en-US" dirty="0" smtClean="0"/>
            </a:br>
            <a:endParaRPr lang="en-US" dirty="0"/>
          </a:p>
        </p:txBody>
      </p:sp>
      <p:pic>
        <p:nvPicPr>
          <p:cNvPr id="4" name="Picture 2" descr="Shallowatercrop">
            <a:hlinkClick r:id="rId2" tooltip="Shallowatercrop"/>
          </p:cNvPr>
          <p:cNvPicPr>
            <a:picLocks noChangeAspect="1" noChangeArrowheads="1"/>
          </p:cNvPicPr>
          <p:nvPr/>
        </p:nvPicPr>
        <p:blipFill>
          <a:blip r:embed="rId3" cstate="print"/>
          <a:srcRect/>
          <a:stretch>
            <a:fillRect/>
          </a:stretch>
        </p:blipFill>
        <p:spPr bwMode="auto">
          <a:xfrm>
            <a:off x="3657600" y="4881880"/>
            <a:ext cx="5423334" cy="174752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Beach-Breaks</a:t>
            </a:r>
            <a:endParaRPr lang="en-US" dirty="0"/>
          </a:p>
        </p:txBody>
      </p:sp>
      <p:sp>
        <p:nvSpPr>
          <p:cNvPr id="3" name="Content Placeholder 2"/>
          <p:cNvSpPr>
            <a:spLocks noGrp="1"/>
          </p:cNvSpPr>
          <p:nvPr>
            <p:ph idx="1"/>
          </p:nvPr>
        </p:nvSpPr>
        <p:spPr/>
        <p:txBody>
          <a:bodyPr/>
          <a:lstStyle/>
          <a:p>
            <a:r>
              <a:rPr lang="en-US" dirty="0" smtClean="0"/>
              <a:t>Closeouts</a:t>
            </a:r>
          </a:p>
          <a:p>
            <a:r>
              <a:rPr lang="en-US" dirty="0" smtClean="0"/>
              <a:t>Onshore winds</a:t>
            </a:r>
            <a:endParaRPr lang="en-US" dirty="0"/>
          </a:p>
        </p:txBody>
      </p:sp>
      <p:pic>
        <p:nvPicPr>
          <p:cNvPr id="39938" name="Picture 2" descr="http://t3.gstatic.com/images?q=tbn:ANd9GcTDgWxtvcBJ4Q2tbODTr1UetmBhPM4uwKuPuFeaYsi5pu3MGqY-xg"/>
          <p:cNvPicPr>
            <a:picLocks noChangeAspect="1" noChangeArrowheads="1"/>
          </p:cNvPicPr>
          <p:nvPr/>
        </p:nvPicPr>
        <p:blipFill>
          <a:blip r:embed="rId2" cstate="print"/>
          <a:srcRect/>
          <a:stretch>
            <a:fillRect/>
          </a:stretch>
        </p:blipFill>
        <p:spPr bwMode="auto">
          <a:xfrm>
            <a:off x="3657600" y="2057400"/>
            <a:ext cx="4229100" cy="2804079"/>
          </a:xfrm>
          <a:prstGeom prst="rect">
            <a:avLst/>
          </a:prstGeom>
          <a:noFill/>
        </p:spPr>
      </p:pic>
      <p:pic>
        <p:nvPicPr>
          <p:cNvPr id="39940" name="Picture 4" descr="http://4.bp.blogspot.com/_vGrPGcXFAM8/SsOEV-8br7I/AAAAAAAAAIs/LNbHRbEXG30/s400/co2.JPG"/>
          <p:cNvPicPr>
            <a:picLocks noChangeAspect="1" noChangeArrowheads="1"/>
          </p:cNvPicPr>
          <p:nvPr/>
        </p:nvPicPr>
        <p:blipFill>
          <a:blip r:embed="rId3" cstate="print"/>
          <a:srcRect/>
          <a:stretch>
            <a:fillRect/>
          </a:stretch>
        </p:blipFill>
        <p:spPr bwMode="auto">
          <a:xfrm>
            <a:off x="457200" y="3962400"/>
            <a:ext cx="4038600" cy="2221231"/>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Offshore Winds</a:t>
            </a:r>
            <a:endParaRPr lang="en-US" dirty="0"/>
          </a:p>
        </p:txBody>
      </p:sp>
      <p:sp>
        <p:nvSpPr>
          <p:cNvPr id="3" name="Content Placeholder 2"/>
          <p:cNvSpPr>
            <a:spLocks noGrp="1"/>
          </p:cNvSpPr>
          <p:nvPr>
            <p:ph idx="1"/>
          </p:nvPr>
        </p:nvSpPr>
        <p:spPr/>
        <p:txBody>
          <a:bodyPr/>
          <a:lstStyle/>
          <a:p>
            <a:endParaRPr lang="en-US" dirty="0"/>
          </a:p>
        </p:txBody>
      </p:sp>
      <p:pic>
        <p:nvPicPr>
          <p:cNvPr id="41986" name="Picture 2" descr="http://t2.gstatic.com/images?q=tbn:ANd9GcTTSYmAN3eGxs0AFPzcVAdez5_fvD3t4DogtVk80oMI2CKVt1qy"/>
          <p:cNvPicPr>
            <a:picLocks noChangeAspect="1" noChangeArrowheads="1"/>
          </p:cNvPicPr>
          <p:nvPr/>
        </p:nvPicPr>
        <p:blipFill>
          <a:blip r:embed="rId2" cstate="print"/>
          <a:srcRect/>
          <a:stretch>
            <a:fillRect/>
          </a:stretch>
        </p:blipFill>
        <p:spPr bwMode="auto">
          <a:xfrm>
            <a:off x="4191000" y="1295400"/>
            <a:ext cx="4676775" cy="3130272"/>
          </a:xfrm>
          <a:prstGeom prst="rect">
            <a:avLst/>
          </a:prstGeom>
          <a:noFill/>
        </p:spPr>
      </p:pic>
      <p:pic>
        <p:nvPicPr>
          <p:cNvPr id="41988" name="Picture 4" descr="http://surf.transworld.net/files/2010/04/billy_kemper1.gif"/>
          <p:cNvPicPr>
            <a:picLocks noChangeAspect="1" noChangeArrowheads="1" noCrop="1"/>
          </p:cNvPicPr>
          <p:nvPr/>
        </p:nvPicPr>
        <p:blipFill>
          <a:blip r:embed="rId3" cstate="print"/>
          <a:srcRect/>
          <a:stretch>
            <a:fillRect/>
          </a:stretch>
        </p:blipFill>
        <p:spPr bwMode="auto">
          <a:xfrm>
            <a:off x="228600" y="2819400"/>
            <a:ext cx="5715000" cy="3810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Windswell</a:t>
            </a:r>
            <a:r>
              <a:rPr lang="en-US" dirty="0" smtClean="0"/>
              <a:t> </a:t>
            </a:r>
            <a:r>
              <a:rPr lang="en-US" dirty="0" err="1" smtClean="0"/>
              <a:t>vs</a:t>
            </a:r>
            <a:r>
              <a:rPr lang="en-US" dirty="0" smtClean="0"/>
              <a:t> Groundswell</a:t>
            </a:r>
            <a:endParaRPr lang="en-US" dirty="0"/>
          </a:p>
        </p:txBody>
      </p:sp>
      <p:sp>
        <p:nvSpPr>
          <p:cNvPr id="3" name="Content Placeholder 2"/>
          <p:cNvSpPr>
            <a:spLocks noGrp="1"/>
          </p:cNvSpPr>
          <p:nvPr>
            <p:ph idx="1"/>
          </p:nvPr>
        </p:nvSpPr>
        <p:spPr/>
        <p:txBody>
          <a:bodyPr/>
          <a:lstStyle/>
          <a:p>
            <a:r>
              <a:rPr lang="en-US" dirty="0" err="1" smtClean="0">
                <a:hlinkClick r:id="rId2"/>
              </a:rPr>
              <a:t>Surfline</a:t>
            </a:r>
            <a:endParaRPr lang="en-US" dirty="0" smtClean="0"/>
          </a:p>
          <a:p>
            <a:r>
              <a:rPr lang="en-US" dirty="0" err="1" smtClean="0">
                <a:hlinkClick r:id="rId3"/>
              </a:rPr>
              <a:t>Surfline</a:t>
            </a:r>
            <a:r>
              <a:rPr lang="en-US" dirty="0" smtClean="0">
                <a:hlinkClick r:id="rId3"/>
              </a:rPr>
              <a:t> – Sean Collins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Longest Wave in the World (Non-Tidal)</a:t>
            </a:r>
            <a:endParaRPr lang="en-US" dirty="0"/>
          </a:p>
        </p:txBody>
      </p:sp>
      <p:sp>
        <p:nvSpPr>
          <p:cNvPr id="3" name="Content Placeholder 2"/>
          <p:cNvSpPr>
            <a:spLocks noGrp="1"/>
          </p:cNvSpPr>
          <p:nvPr>
            <p:ph idx="1"/>
          </p:nvPr>
        </p:nvSpPr>
        <p:spPr/>
        <p:txBody>
          <a:bodyPr/>
          <a:lstStyle/>
          <a:p>
            <a:r>
              <a:rPr lang="en-US" dirty="0" err="1" smtClean="0"/>
              <a:t>Chicama</a:t>
            </a:r>
            <a:r>
              <a:rPr lang="en-US" dirty="0" smtClean="0"/>
              <a:t> - Peru</a:t>
            </a:r>
            <a:endParaRPr lang="en-US" dirty="0"/>
          </a:p>
        </p:txBody>
      </p:sp>
      <p:pic>
        <p:nvPicPr>
          <p:cNvPr id="43010" name="Picture 2" descr="http://forums.ikiteboarding.com/forums/storage/20/19201/photo_surf_Peru_North_chicama_45d95fd8aafe2.jpg"/>
          <p:cNvPicPr>
            <a:picLocks noChangeAspect="1" noChangeArrowheads="1"/>
          </p:cNvPicPr>
          <p:nvPr/>
        </p:nvPicPr>
        <p:blipFill>
          <a:blip r:embed="rId2" cstate="print"/>
          <a:srcRect/>
          <a:stretch>
            <a:fillRect/>
          </a:stretch>
        </p:blipFill>
        <p:spPr bwMode="auto">
          <a:xfrm>
            <a:off x="1066800" y="2362200"/>
            <a:ext cx="6498454" cy="36576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44034" name="ShockwaveFlash1" r:id="rId2" imgW="7466667" imgH="6857143"/>
        </mc:Choice>
        <mc:Fallback>
          <p:control name="ShockwaveFlash1" r:id="rId2" imgW="7466667" imgH="6857143">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914400" y="0"/>
                  <a:ext cx="74660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Ch.8 How Waves Move Sediments</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http://mikebydhi.com/Products/CoastAndSea/MIKE21/~/media/Microsite_MIKEbyDHI/Images/Nature/SedimentsAtRiverMouth.ashx?w=310&amp;h=206&amp;as=1"/>
          <p:cNvPicPr>
            <a:picLocks noChangeAspect="1" noChangeArrowheads="1"/>
          </p:cNvPicPr>
          <p:nvPr/>
        </p:nvPicPr>
        <p:blipFill>
          <a:blip r:embed="rId2" cstate="print"/>
          <a:srcRect/>
          <a:stretch>
            <a:fillRect/>
          </a:stretch>
        </p:blipFill>
        <p:spPr bwMode="auto">
          <a:xfrm>
            <a:off x="838200" y="2514600"/>
            <a:ext cx="2952750" cy="1962150"/>
          </a:xfrm>
          <a:prstGeom prst="rect">
            <a:avLst/>
          </a:prstGeom>
          <a:noFill/>
        </p:spPr>
      </p:pic>
      <p:pic>
        <p:nvPicPr>
          <p:cNvPr id="5124" name="Picture 4" descr="http://coastallandforms101.wikispaces.com/file/view/Spit.jpg/100348035/Spit.jpg"/>
          <p:cNvPicPr>
            <a:picLocks noChangeAspect="1" noChangeArrowheads="1"/>
          </p:cNvPicPr>
          <p:nvPr/>
        </p:nvPicPr>
        <p:blipFill>
          <a:blip r:embed="rId3" cstate="print"/>
          <a:srcRect/>
          <a:stretch>
            <a:fillRect/>
          </a:stretch>
        </p:blipFill>
        <p:spPr bwMode="auto">
          <a:xfrm>
            <a:off x="3276600" y="3276600"/>
            <a:ext cx="5514975" cy="31813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a:t>
            </a:r>
            <a:endParaRPr lang="en-US" dirty="0"/>
          </a:p>
        </p:txBody>
      </p:sp>
      <p:sp>
        <p:nvSpPr>
          <p:cNvPr id="3" name="Content Placeholder 2"/>
          <p:cNvSpPr>
            <a:spLocks noGrp="1"/>
          </p:cNvSpPr>
          <p:nvPr>
            <p:ph idx="1"/>
          </p:nvPr>
        </p:nvSpPr>
        <p:spPr>
          <a:xfrm>
            <a:off x="457200" y="1295400"/>
            <a:ext cx="8229600" cy="4525963"/>
          </a:xfrm>
        </p:spPr>
        <p:txBody>
          <a:bodyPr/>
          <a:lstStyle/>
          <a:p>
            <a:r>
              <a:rPr lang="en-US" dirty="0" smtClean="0"/>
              <a:t>What causes waves to break?</a:t>
            </a:r>
          </a:p>
          <a:p>
            <a:r>
              <a:rPr lang="en-US" dirty="0" smtClean="0"/>
              <a:t>What conditions are best for NJ?</a:t>
            </a:r>
          </a:p>
          <a:p>
            <a:r>
              <a:rPr lang="en-US" dirty="0" smtClean="0"/>
              <a:t>Describe the NJ coastline. </a:t>
            </a:r>
          </a:p>
          <a:p>
            <a:endParaRPr lang="en-US" dirty="0"/>
          </a:p>
        </p:txBody>
      </p:sp>
      <p:pic>
        <p:nvPicPr>
          <p:cNvPr id="4" name="Picture 3" descr="Hawaii.JPG"/>
          <p:cNvPicPr>
            <a:picLocks noChangeAspect="1"/>
          </p:cNvPicPr>
          <p:nvPr/>
        </p:nvPicPr>
        <p:blipFill>
          <a:blip r:embed="rId2" cstate="print"/>
          <a:stretch>
            <a:fillRect/>
          </a:stretch>
        </p:blipFill>
        <p:spPr>
          <a:xfrm>
            <a:off x="3581400" y="3048000"/>
            <a:ext cx="5372100" cy="35814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Waves, Beaches, and Coasts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Water waves are another agent of erosion, transportation, and deposition of sediment. Along the shores of oceans and lakes, waves break against the land, building it up in some places and tearing down in others. </a:t>
            </a:r>
          </a:p>
          <a:p>
            <a:r>
              <a:rPr lang="en-US" dirty="0" smtClean="0"/>
              <a:t>The energy of the waves comes from the wind. This energy is used to a large extent in eroding and transporting sediment along the shoreline. Understanding how waves travel and move sediment can help you see how easily the balance of supply, transportation, and deposition of beach sediment can be disturbed. Such disturbances can be natural or human-made, and the changes that result often destroy beachfront homes and block harbors with sand. </a:t>
            </a:r>
          </a:p>
          <a:p>
            <a:r>
              <a:rPr lang="en-US" dirty="0" smtClean="0"/>
              <a:t>Beaches have been called "rivers of sand" because breaking waves, as they sort and transport sediment, tend to move sand parallel to the shoreline. In this chapter we look at how beaches are formed and also examine the influence of wave action on such coastal features as sea cliffs, barrier islands, and terraces.</a:t>
            </a:r>
            <a:br>
              <a:rPr lang="en-US" dirty="0" smtClean="0"/>
            </a:b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Coastal Geomorphology</a:t>
            </a:r>
            <a:endParaRPr lang="en-US" dirty="0"/>
          </a:p>
        </p:txBody>
      </p:sp>
      <p:sp>
        <p:nvSpPr>
          <p:cNvPr id="3" name="Content Placeholder 2"/>
          <p:cNvSpPr>
            <a:spLocks noGrp="1"/>
          </p:cNvSpPr>
          <p:nvPr>
            <p:ph idx="1"/>
          </p:nvPr>
        </p:nvSpPr>
        <p:spPr/>
        <p:txBody>
          <a:bodyPr/>
          <a:lstStyle/>
          <a:p>
            <a:endParaRPr lang="en-US" dirty="0"/>
          </a:p>
        </p:txBody>
      </p:sp>
      <p:pic>
        <p:nvPicPr>
          <p:cNvPr id="26626" name="Picture 2" descr="http://www.discoveringfossils.co.uk/coastal_geomorphology.jpg"/>
          <p:cNvPicPr>
            <a:picLocks noChangeAspect="1" noChangeArrowheads="1"/>
          </p:cNvPicPr>
          <p:nvPr/>
        </p:nvPicPr>
        <p:blipFill>
          <a:blip r:embed="rId2" cstate="print"/>
          <a:srcRect/>
          <a:stretch>
            <a:fillRect/>
          </a:stretch>
        </p:blipFill>
        <p:spPr bwMode="auto">
          <a:xfrm>
            <a:off x="0" y="2286000"/>
            <a:ext cx="8667750" cy="2657476"/>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vs. Summer Profile (Fig. 8.3)</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723900" y="1428750"/>
            <a:ext cx="7696200" cy="400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mc:AlternateContent xmlns:mc="http://schemas.openxmlformats.org/markup-compatibility/2006">
        <mc:Choice xmlns:v="urn:schemas-microsoft-com:vml" Requires="v">
          <p:control spid="93186" name="ShockwaveFlash1" r:id="rId2" imgW="9142857" imgH="6857143"/>
        </mc:Choice>
        <mc:Fallback>
          <p:control name="ShockwaveFlash1" r:id="rId2" imgW="9142857" imgH="6857143">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3401" y="508941"/>
            <a:ext cx="3599258" cy="2843859"/>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495800" y="328319"/>
            <a:ext cx="3657600" cy="2889955"/>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533400" y="3886199"/>
            <a:ext cx="3200400" cy="2528711"/>
          </a:xfrm>
          <a:prstGeom prst="rect">
            <a:avLst/>
          </a:prstGeom>
          <a:noFill/>
          <a:ln w="9525">
            <a:noFill/>
            <a:miter lim="800000"/>
            <a:headEnd/>
            <a:tailEnd/>
          </a:ln>
        </p:spPr>
      </p:pic>
      <p:sp>
        <p:nvSpPr>
          <p:cNvPr id="8" name="TextBox 7"/>
          <p:cNvSpPr txBox="1"/>
          <p:nvPr/>
        </p:nvSpPr>
        <p:spPr>
          <a:xfrm>
            <a:off x="3962400" y="4419600"/>
            <a:ext cx="4876800" cy="2031325"/>
          </a:xfrm>
          <a:prstGeom prst="rect">
            <a:avLst/>
          </a:prstGeom>
          <a:noFill/>
        </p:spPr>
        <p:txBody>
          <a:bodyPr wrap="square" rtlCol="0">
            <a:spAutoFit/>
          </a:bodyPr>
          <a:lstStyle/>
          <a:p>
            <a:r>
              <a:rPr lang="en-US" dirty="0" smtClean="0"/>
              <a:t>Views of UCSB Beach at three different times of</a:t>
            </a:r>
          </a:p>
          <a:p>
            <a:r>
              <a:rPr lang="en-US" dirty="0" smtClean="0"/>
              <a:t>year. The upper left is during the fall, when the sand is high. The upper right is after the first winter storm, and the figure to the left is in January. During this quarter, and while you are at UCSB, be sure to notice the effect of storms on our beach.</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Sand Spit – Sandy Hook, NJ</a:t>
            </a:r>
            <a:endParaRPr lang="en-US" dirty="0"/>
          </a:p>
        </p:txBody>
      </p:sp>
      <p:pic>
        <p:nvPicPr>
          <p:cNvPr id="31746" name="Picture 2" descr="http://www.travelpod.com/cache/attr_maps/beaches-water-sports-lakes-rivers-n3-sandy_hook.gif"/>
          <p:cNvPicPr>
            <a:picLocks noChangeAspect="1" noChangeArrowheads="1"/>
          </p:cNvPicPr>
          <p:nvPr/>
        </p:nvPicPr>
        <p:blipFill>
          <a:blip r:embed="rId2" cstate="print"/>
          <a:srcRect/>
          <a:stretch>
            <a:fillRect/>
          </a:stretch>
        </p:blipFill>
        <p:spPr bwMode="auto">
          <a:xfrm>
            <a:off x="4143375" y="1600200"/>
            <a:ext cx="5000625" cy="5000625"/>
          </a:xfrm>
          <a:prstGeom prst="rect">
            <a:avLst/>
          </a:prstGeom>
          <a:noFill/>
        </p:spPr>
      </p:pic>
      <p:pic>
        <p:nvPicPr>
          <p:cNvPr id="31748" name="Picture 4" descr="http://njscuba.net/zzz_sites/sandy_hook_aerial.jpg"/>
          <p:cNvPicPr>
            <a:picLocks noChangeAspect="1" noChangeArrowheads="1"/>
          </p:cNvPicPr>
          <p:nvPr/>
        </p:nvPicPr>
        <p:blipFill>
          <a:blip r:embed="rId3" cstate="print"/>
          <a:srcRect/>
          <a:stretch>
            <a:fillRect/>
          </a:stretch>
        </p:blipFill>
        <p:spPr bwMode="auto">
          <a:xfrm>
            <a:off x="457200" y="1752600"/>
            <a:ext cx="4762500" cy="3552825"/>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Progressive changes of shoreline geometry, 1756 to present, Sandy Hook, New Jersey"/>
          <p:cNvPicPr>
            <a:picLocks noChangeAspect="1" noChangeArrowheads="1"/>
          </p:cNvPicPr>
          <p:nvPr/>
        </p:nvPicPr>
        <p:blipFill>
          <a:blip r:embed="rId2" cstate="print"/>
          <a:srcRect/>
          <a:stretch>
            <a:fillRect/>
          </a:stretch>
        </p:blipFill>
        <p:spPr bwMode="auto">
          <a:xfrm>
            <a:off x="2438400" y="1447800"/>
            <a:ext cx="4114800" cy="5095876"/>
          </a:xfrm>
          <a:prstGeom prst="rect">
            <a:avLst/>
          </a:prstGeom>
          <a:noFill/>
        </p:spPr>
      </p:pic>
      <p:sp>
        <p:nvSpPr>
          <p:cNvPr id="4" name="Title 3"/>
          <p:cNvSpPr>
            <a:spLocks noGrp="1"/>
          </p:cNvSpPr>
          <p:nvPr>
            <p:ph type="title"/>
          </p:nvPr>
        </p:nvSpPr>
        <p:spPr/>
        <p:txBody>
          <a:bodyPr>
            <a:normAutofit/>
          </a:bodyPr>
          <a:lstStyle/>
          <a:p>
            <a:r>
              <a:rPr lang="en-US" sz="2400" dirty="0" smtClean="0"/>
              <a:t>Figure 178. Maps showing the progressive shoreline changes at Sandy Hook (after NPS Spermaceti Cove Visitor Center display).</a:t>
            </a:r>
            <a:endParaRPr lang="en-US"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Sandy Hook</a:t>
            </a:r>
            <a:endParaRPr lang="en-US" dirty="0"/>
          </a:p>
        </p:txBody>
      </p:sp>
      <p:sp>
        <p:nvSpPr>
          <p:cNvPr id="5" name="Content Placeholder 4"/>
          <p:cNvSpPr>
            <a:spLocks noGrp="1"/>
          </p:cNvSpPr>
          <p:nvPr>
            <p:ph idx="1"/>
          </p:nvPr>
        </p:nvSpPr>
        <p:spPr/>
        <p:txBody>
          <a:bodyPr/>
          <a:lstStyle/>
          <a:p>
            <a:endParaRPr lang="en-US"/>
          </a:p>
        </p:txBody>
      </p:sp>
      <p:sp>
        <p:nvSpPr>
          <p:cNvPr id="6" name="Text Placeholder 5"/>
          <p:cNvSpPr>
            <a:spLocks noGrp="1"/>
          </p:cNvSpPr>
          <p:nvPr>
            <p:ph type="body" sz="half" idx="2"/>
          </p:nvPr>
        </p:nvSpPr>
        <p:spPr/>
        <p:txBody>
          <a:bodyPr>
            <a:normAutofit/>
          </a:bodyPr>
          <a:lstStyle/>
          <a:p>
            <a:r>
              <a:rPr lang="en-US" sz="1600" dirty="0" smtClean="0"/>
              <a:t>Figure 179. Sedimentation features on aerial photographs of Sandy Hook: A. Plum Island represents the remnants of a </a:t>
            </a:r>
            <a:r>
              <a:rPr lang="en-US" sz="1600" dirty="0" err="1" smtClean="0"/>
              <a:t>washover</a:t>
            </a:r>
            <a:r>
              <a:rPr lang="en-US" sz="1600" dirty="0" smtClean="0"/>
              <a:t> fan. The </a:t>
            </a:r>
            <a:r>
              <a:rPr lang="en-US" sz="1600" dirty="0" err="1" smtClean="0"/>
              <a:t>sawtooth</a:t>
            </a:r>
            <a:r>
              <a:rPr lang="en-US" sz="1600" dirty="0" smtClean="0"/>
              <a:t> pattern along the Atlantic Ocean side reveals the buildup of sand adjacent to stone groins transported northward by </a:t>
            </a:r>
            <a:r>
              <a:rPr lang="en-US" sz="1600" dirty="0" err="1" smtClean="0"/>
              <a:t>longshore</a:t>
            </a:r>
            <a:r>
              <a:rPr lang="en-US" sz="1600" dirty="0" smtClean="0"/>
              <a:t> drift. </a:t>
            </a:r>
            <a:br>
              <a:rPr lang="en-US" sz="1600" dirty="0" smtClean="0"/>
            </a:br>
            <a:r>
              <a:rPr lang="en-US" sz="1600" dirty="0" smtClean="0"/>
              <a:t>B. an </a:t>
            </a:r>
            <a:r>
              <a:rPr lang="en-US" sz="1600" dirty="0" err="1" smtClean="0"/>
              <a:t>accretionary</a:t>
            </a:r>
            <a:r>
              <a:rPr lang="en-US" sz="1600" dirty="0" smtClean="0"/>
              <a:t> sandy buildup on the northern tip of the spit. The large dark area is a newly-formed freshwater pond. The dotted straight line is the 9 Gun Batter completed in 1902.</a:t>
            </a:r>
            <a:endParaRPr lang="en-US" sz="1600" dirty="0"/>
          </a:p>
        </p:txBody>
      </p:sp>
      <p:pic>
        <p:nvPicPr>
          <p:cNvPr id="33794" name="Picture 2" descr="Aerial photo views of sedimentation patterns along Sandy Hook"/>
          <p:cNvPicPr>
            <a:picLocks noChangeAspect="1" noChangeArrowheads="1"/>
          </p:cNvPicPr>
          <p:nvPr/>
        </p:nvPicPr>
        <p:blipFill>
          <a:blip r:embed="rId2" cstate="print"/>
          <a:srcRect/>
          <a:stretch>
            <a:fillRect/>
          </a:stretch>
        </p:blipFill>
        <p:spPr bwMode="auto">
          <a:xfrm>
            <a:off x="3886200" y="914400"/>
            <a:ext cx="4114800" cy="5229226"/>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Jetty or Groin?</a:t>
            </a:r>
            <a:endParaRPr lang="en-US" dirty="0"/>
          </a:p>
        </p:txBody>
      </p:sp>
      <p:pic>
        <p:nvPicPr>
          <p:cNvPr id="34818" name="Picture 2" descr="http://soundwaves.usgs.gov/2007/01/F2ExampleLG.jpg"/>
          <p:cNvPicPr>
            <a:picLocks noChangeAspect="1" noChangeArrowheads="1"/>
          </p:cNvPicPr>
          <p:nvPr/>
        </p:nvPicPr>
        <p:blipFill>
          <a:blip r:embed="rId2" cstate="print"/>
          <a:srcRect/>
          <a:stretch>
            <a:fillRect/>
          </a:stretch>
        </p:blipFill>
        <p:spPr bwMode="auto">
          <a:xfrm>
            <a:off x="685800" y="1447800"/>
            <a:ext cx="3352800" cy="5000625"/>
          </a:xfrm>
          <a:prstGeom prst="rect">
            <a:avLst/>
          </a:prstGeom>
          <a:noFill/>
        </p:spPr>
      </p:pic>
      <p:pic>
        <p:nvPicPr>
          <p:cNvPr id="34820" name="Picture 4" descr="http://4.bp.blogspot.com/_LjaGF3uR8FU/RcNlGYYRAPI/AAAAAAAAAOE/oSZ9gMyKhrc/s400/jetty.jpg"/>
          <p:cNvPicPr>
            <a:picLocks noChangeAspect="1" noChangeArrowheads="1"/>
          </p:cNvPicPr>
          <p:nvPr/>
        </p:nvPicPr>
        <p:blipFill>
          <a:blip r:embed="rId3" cstate="print"/>
          <a:srcRect/>
          <a:stretch>
            <a:fillRect/>
          </a:stretch>
        </p:blipFill>
        <p:spPr bwMode="auto">
          <a:xfrm>
            <a:off x="4495800" y="2286000"/>
            <a:ext cx="4216400" cy="31623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Rip Currents</a:t>
            </a:r>
            <a:endParaRPr lang="en-US" dirty="0"/>
          </a:p>
        </p:txBody>
      </p:sp>
      <p:pic>
        <p:nvPicPr>
          <p:cNvPr id="36866" name="Picture 2" descr="http://www.ceoe.udel.edu/ripcurrents/characteristics/images/rip%20characteristics%20image%203.jpg"/>
          <p:cNvPicPr>
            <a:picLocks noChangeAspect="1" noChangeArrowheads="1"/>
          </p:cNvPicPr>
          <p:nvPr/>
        </p:nvPicPr>
        <p:blipFill>
          <a:blip r:embed="rId3" cstate="print"/>
          <a:srcRect/>
          <a:stretch>
            <a:fillRect/>
          </a:stretch>
        </p:blipFill>
        <p:spPr bwMode="auto">
          <a:xfrm>
            <a:off x="609600" y="1371600"/>
            <a:ext cx="3305175" cy="3329214"/>
          </a:xfrm>
          <a:prstGeom prst="rect">
            <a:avLst/>
          </a:prstGeom>
          <a:noFill/>
        </p:spPr>
      </p:pic>
      <p:pic>
        <p:nvPicPr>
          <p:cNvPr id="36868" name="Picture 4" descr="http://www.erh.noaa.gov/akq/rip/ripfromabove.jpg"/>
          <p:cNvPicPr>
            <a:picLocks noChangeAspect="1" noChangeArrowheads="1"/>
          </p:cNvPicPr>
          <p:nvPr/>
        </p:nvPicPr>
        <p:blipFill>
          <a:blip r:embed="rId4" cstate="print"/>
          <a:srcRect/>
          <a:stretch>
            <a:fillRect/>
          </a:stretch>
        </p:blipFill>
        <p:spPr bwMode="auto">
          <a:xfrm>
            <a:off x="4114800" y="2974666"/>
            <a:ext cx="4857750" cy="365473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Refraction</a:t>
            </a:r>
            <a:endParaRPr lang="en-US" dirty="0"/>
          </a:p>
        </p:txBody>
      </p:sp>
      <p:sp>
        <p:nvSpPr>
          <p:cNvPr id="3" name="Content Placeholder 2"/>
          <p:cNvSpPr>
            <a:spLocks noGrp="1"/>
          </p:cNvSpPr>
          <p:nvPr>
            <p:ph idx="1"/>
          </p:nvPr>
        </p:nvSpPr>
        <p:spPr/>
        <p:txBody>
          <a:bodyPr/>
          <a:lstStyle/>
          <a:p>
            <a:r>
              <a:rPr lang="en-US" dirty="0" smtClean="0"/>
              <a:t>What is refraction?</a:t>
            </a:r>
          </a:p>
          <a:p>
            <a:r>
              <a:rPr lang="en-US" dirty="0" smtClean="0"/>
              <a:t>“Refraction is one of the most important phenomena in the study of all waves, not just water waves.”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Barnegat Inlet</a:t>
            </a:r>
            <a:endParaRPr lang="en-US" dirty="0"/>
          </a:p>
        </p:txBody>
      </p:sp>
      <p:pic>
        <p:nvPicPr>
          <p:cNvPr id="35842" name="Picture 2" descr="http://njscuba.net/zzz_sites/barnegat_inlet_aerial.jpg"/>
          <p:cNvPicPr>
            <a:picLocks noChangeAspect="1" noChangeArrowheads="1"/>
          </p:cNvPicPr>
          <p:nvPr/>
        </p:nvPicPr>
        <p:blipFill>
          <a:blip r:embed="rId3" cstate="print"/>
          <a:srcRect/>
          <a:stretch>
            <a:fillRect/>
          </a:stretch>
        </p:blipFill>
        <p:spPr bwMode="auto">
          <a:xfrm>
            <a:off x="3581400" y="2819400"/>
            <a:ext cx="4762500" cy="3571875"/>
          </a:xfrm>
          <a:prstGeom prst="rect">
            <a:avLst/>
          </a:prstGeom>
          <a:noFill/>
        </p:spPr>
      </p:pic>
      <p:pic>
        <p:nvPicPr>
          <p:cNvPr id="35844" name="Picture 4" descr="Figure 7"/>
          <p:cNvPicPr>
            <a:picLocks noChangeAspect="1" noChangeArrowheads="1"/>
          </p:cNvPicPr>
          <p:nvPr/>
        </p:nvPicPr>
        <p:blipFill>
          <a:blip r:embed="rId4" cstate="print"/>
          <a:srcRect/>
          <a:stretch>
            <a:fillRect/>
          </a:stretch>
        </p:blipFill>
        <p:spPr bwMode="auto">
          <a:xfrm>
            <a:off x="609600" y="1219200"/>
            <a:ext cx="3810000" cy="3752851"/>
          </a:xfrm>
          <a:prstGeom prst="rect">
            <a:avLst/>
          </a:prstGeom>
          <a:noFill/>
        </p:spPr>
      </p:pic>
      <p:sp>
        <p:nvSpPr>
          <p:cNvPr id="5" name="TextBox 4"/>
          <p:cNvSpPr txBox="1"/>
          <p:nvPr/>
        </p:nvSpPr>
        <p:spPr>
          <a:xfrm>
            <a:off x="4572000" y="1295400"/>
            <a:ext cx="3886200" cy="923330"/>
          </a:xfrm>
          <a:prstGeom prst="rect">
            <a:avLst/>
          </a:prstGeom>
          <a:noFill/>
        </p:spPr>
        <p:txBody>
          <a:bodyPr wrap="square" rtlCol="0">
            <a:spAutoFit/>
          </a:bodyPr>
          <a:lstStyle/>
          <a:p>
            <a:r>
              <a:rPr lang="en-US" dirty="0" smtClean="0"/>
              <a:t>Figure 7. Inlet channel conditions at Barnegat Inlet, New Jersey, August 1944.</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Refraction</a:t>
            </a:r>
            <a:endParaRPr lang="en-US" dirty="0"/>
          </a:p>
        </p:txBody>
      </p:sp>
      <p:sp>
        <p:nvSpPr>
          <p:cNvPr id="3" name="Content Placeholder 2"/>
          <p:cNvSpPr>
            <a:spLocks noGrp="1"/>
          </p:cNvSpPr>
          <p:nvPr>
            <p:ph idx="1"/>
          </p:nvPr>
        </p:nvSpPr>
        <p:spPr/>
        <p:txBody>
          <a:bodyPr/>
          <a:lstStyle/>
          <a:p>
            <a:r>
              <a:rPr lang="en-US" dirty="0" smtClean="0"/>
              <a:t>Refraction is the bending of a wave as it propagates over different depths. (fig.6.1)</a:t>
            </a:r>
          </a:p>
          <a:p>
            <a:r>
              <a:rPr lang="en-US" dirty="0" smtClean="0"/>
              <a:t>Where do you prefer to surf? Shallow or deep reefs/beach breaks</a:t>
            </a:r>
            <a:endParaRPr lang="en-US" dirty="0"/>
          </a:p>
        </p:txBody>
      </p:sp>
      <p:pic>
        <p:nvPicPr>
          <p:cNvPr id="71682" name="Picture 2" descr="http://www.inkanatura.com/images/mancorabeachhor05.jpg"/>
          <p:cNvPicPr>
            <a:picLocks noChangeAspect="1" noChangeArrowheads="1"/>
          </p:cNvPicPr>
          <p:nvPr/>
        </p:nvPicPr>
        <p:blipFill>
          <a:blip r:embed="rId2" cstate="print"/>
          <a:srcRect/>
          <a:stretch>
            <a:fillRect/>
          </a:stretch>
        </p:blipFill>
        <p:spPr bwMode="auto">
          <a:xfrm>
            <a:off x="3124200" y="3809698"/>
            <a:ext cx="5638800" cy="304830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 and Defocusing</a:t>
            </a:r>
            <a:endParaRPr lang="en-US" dirty="0"/>
          </a:p>
        </p:txBody>
      </p:sp>
      <p:sp>
        <p:nvSpPr>
          <p:cNvPr id="3" name="Content Placeholder 2"/>
          <p:cNvSpPr>
            <a:spLocks noGrp="1"/>
          </p:cNvSpPr>
          <p:nvPr>
            <p:ph idx="1"/>
          </p:nvPr>
        </p:nvSpPr>
        <p:spPr/>
        <p:txBody>
          <a:bodyPr/>
          <a:lstStyle/>
          <a:p>
            <a:r>
              <a:rPr lang="en-US" b="1" dirty="0" smtClean="0"/>
              <a:t>Concave Refraction or focusing</a:t>
            </a:r>
            <a:r>
              <a:rPr lang="en-US" dirty="0" smtClean="0"/>
              <a:t> = </a:t>
            </a:r>
            <a:endParaRPr lang="en-US" b="1" dirty="0"/>
          </a:p>
        </p:txBody>
      </p:sp>
      <p:pic>
        <p:nvPicPr>
          <p:cNvPr id="73730" name="Picture 2" descr="http://www.crd.bc.ca/watersheds/protection/geology-processes/images/clip_image002temp_003.jpg"/>
          <p:cNvPicPr>
            <a:picLocks noChangeAspect="1" noChangeArrowheads="1"/>
          </p:cNvPicPr>
          <p:nvPr/>
        </p:nvPicPr>
        <p:blipFill>
          <a:blip r:embed="rId2" cstate="print"/>
          <a:srcRect/>
          <a:stretch>
            <a:fillRect/>
          </a:stretch>
        </p:blipFill>
        <p:spPr bwMode="auto">
          <a:xfrm>
            <a:off x="685800" y="2413812"/>
            <a:ext cx="7086600" cy="422312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 and Defocusing</a:t>
            </a:r>
            <a:endParaRPr lang="en-US" dirty="0"/>
          </a:p>
        </p:txBody>
      </p:sp>
      <p:sp>
        <p:nvSpPr>
          <p:cNvPr id="3" name="Content Placeholder 2"/>
          <p:cNvSpPr>
            <a:spLocks noGrp="1"/>
          </p:cNvSpPr>
          <p:nvPr>
            <p:ph idx="1"/>
          </p:nvPr>
        </p:nvSpPr>
        <p:spPr/>
        <p:txBody>
          <a:bodyPr/>
          <a:lstStyle/>
          <a:p>
            <a:r>
              <a:rPr lang="en-US" b="1" dirty="0" smtClean="0"/>
              <a:t>Convex refraction or defocusing = </a:t>
            </a:r>
            <a:endParaRPr lang="en-US" b="1" dirty="0"/>
          </a:p>
        </p:txBody>
      </p:sp>
      <p:pic>
        <p:nvPicPr>
          <p:cNvPr id="86018" name="Picture 2" descr="http://t1.gstatic.com/images?q=tbn:ANd9GcRpXNLr5StVZb-OjVnlMNbh5zZTPHCcUhkCZV9uOdyA8PYisNSpyQ"/>
          <p:cNvPicPr>
            <a:picLocks noChangeAspect="1" noChangeArrowheads="1"/>
          </p:cNvPicPr>
          <p:nvPr/>
        </p:nvPicPr>
        <p:blipFill>
          <a:blip r:embed="rId2" cstate="print"/>
          <a:srcRect/>
          <a:stretch>
            <a:fillRect/>
          </a:stretch>
        </p:blipFill>
        <p:spPr bwMode="auto">
          <a:xfrm>
            <a:off x="1905000" y="2438400"/>
            <a:ext cx="4676775" cy="350306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Characteristics – Fig. 6.2 &amp; 6.3 </a:t>
            </a:r>
            <a:endParaRPr lang="en-US" dirty="0"/>
          </a:p>
        </p:txBody>
      </p:sp>
      <p:pic>
        <p:nvPicPr>
          <p:cNvPr id="16386" name="Picture 2" descr="http://102supercoastswiki.wikispaces.com/file/view/headlands_and_bays7.jpg/232666296/headlands_and_bays7.jpg"/>
          <p:cNvPicPr>
            <a:picLocks noChangeAspect="1" noChangeArrowheads="1"/>
          </p:cNvPicPr>
          <p:nvPr/>
        </p:nvPicPr>
        <p:blipFill>
          <a:blip r:embed="rId2" cstate="print"/>
          <a:srcRect/>
          <a:stretch>
            <a:fillRect/>
          </a:stretch>
        </p:blipFill>
        <p:spPr bwMode="auto">
          <a:xfrm>
            <a:off x="1524000" y="1752600"/>
            <a:ext cx="6619875" cy="42005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Refraction</a:t>
            </a:r>
            <a:endParaRPr lang="en-US" dirty="0"/>
          </a:p>
        </p:txBody>
      </p:sp>
      <p:pic>
        <p:nvPicPr>
          <p:cNvPr id="17410" name="Picture 2" descr="http://www.crd.bc.ca/watersheds/protection/geology-processes/images/clip_image002temp_003.jpg"/>
          <p:cNvPicPr>
            <a:picLocks noChangeAspect="1" noChangeArrowheads="1"/>
          </p:cNvPicPr>
          <p:nvPr/>
        </p:nvPicPr>
        <p:blipFill>
          <a:blip r:embed="rId2" cstate="print"/>
          <a:srcRect/>
          <a:stretch>
            <a:fillRect/>
          </a:stretch>
        </p:blipFill>
        <p:spPr bwMode="auto">
          <a:xfrm>
            <a:off x="609600" y="1295400"/>
            <a:ext cx="5715000" cy="3405741"/>
          </a:xfrm>
          <a:prstGeom prst="rect">
            <a:avLst/>
          </a:prstGeom>
          <a:noFill/>
        </p:spPr>
      </p:pic>
      <p:pic>
        <p:nvPicPr>
          <p:cNvPr id="17412" name="Picture 4" descr="http://kingfish.coastal.edu/biology/sgilman/770refraction.gif"/>
          <p:cNvPicPr>
            <a:picLocks noChangeAspect="1" noChangeArrowheads="1"/>
          </p:cNvPicPr>
          <p:nvPr/>
        </p:nvPicPr>
        <p:blipFill>
          <a:blip r:embed="rId3" cstate="print"/>
          <a:srcRect/>
          <a:stretch>
            <a:fillRect/>
          </a:stretch>
        </p:blipFill>
        <p:spPr bwMode="auto">
          <a:xfrm>
            <a:off x="3581400" y="4572000"/>
            <a:ext cx="4829175" cy="189547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1175</TotalTime>
  <Words>831</Words>
  <Application>Microsoft Office PowerPoint</Application>
  <PresentationFormat>On-screen Show (4:3)</PresentationFormat>
  <Paragraphs>79</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Ch.6-8</vt:lpstr>
      <vt:lpstr>Ch.6 Refraction</vt:lpstr>
      <vt:lpstr>Challenge</vt:lpstr>
      <vt:lpstr>Refraction</vt:lpstr>
      <vt:lpstr>Refraction</vt:lpstr>
      <vt:lpstr>Focusing and Defocusing</vt:lpstr>
      <vt:lpstr>Focusing and Defocusing</vt:lpstr>
      <vt:lpstr>Characteristics – Fig. 6.2 &amp; 6.3 </vt:lpstr>
      <vt:lpstr>More Refraction</vt:lpstr>
      <vt:lpstr>Bathymetry – East vs. West</vt:lpstr>
      <vt:lpstr>PowerPoint Presentation</vt:lpstr>
      <vt:lpstr>How to use detraction to determine type of break</vt:lpstr>
      <vt:lpstr>Figure it out</vt:lpstr>
      <vt:lpstr>NJ North Swell</vt:lpstr>
      <vt:lpstr>Southern Hemi Swell, CA</vt:lpstr>
      <vt:lpstr>Figure 1.9. Wave refraction. Wave crests approaching a typical North Carolina shoreline bend or refract, causing the waves to strike the shoreline almost head-on. As the wave breaks, a portion of the energy flows in the direction show by the arrows, forming the longshore current. The longshore current transports sediment. Structures sucn as the one shown here, interrupt sediment transport, causing downdrift erosion. Drawing: Charles Pilkey. </vt:lpstr>
      <vt:lpstr>Rincon, CA</vt:lpstr>
      <vt:lpstr>PowerPoint Presentation</vt:lpstr>
      <vt:lpstr>Ch.7 Wave-Breaking</vt:lpstr>
      <vt:lpstr>Breaking Waves</vt:lpstr>
      <vt:lpstr>PowerPoint Presentation</vt:lpstr>
      <vt:lpstr>Breaking Waves</vt:lpstr>
      <vt:lpstr>Breaking Waves</vt:lpstr>
      <vt:lpstr>Beach-Breaks</vt:lpstr>
      <vt:lpstr>Offshore Winds</vt:lpstr>
      <vt:lpstr>Windswell vs Groundswell</vt:lpstr>
      <vt:lpstr>Longest Wave in the World (Non-Tidal)</vt:lpstr>
      <vt:lpstr>PowerPoint Presentation</vt:lpstr>
      <vt:lpstr>Ch.8 How Waves Move Sediments</vt:lpstr>
      <vt:lpstr>Waves, Beaches, and Coasts</vt:lpstr>
      <vt:lpstr>Coastal Geomorphology</vt:lpstr>
      <vt:lpstr>Winter vs. Summer Profile (Fig. 8.3)</vt:lpstr>
      <vt:lpstr>PowerPoint Presentation</vt:lpstr>
      <vt:lpstr>PowerPoint Presentation</vt:lpstr>
      <vt:lpstr>Sand Spit – Sandy Hook, NJ</vt:lpstr>
      <vt:lpstr>Figure 178. Maps showing the progressive shoreline changes at Sandy Hook (after NPS Spermaceti Cove Visitor Center display).</vt:lpstr>
      <vt:lpstr>Sandy Hook</vt:lpstr>
      <vt:lpstr>Jetty or Groin?</vt:lpstr>
      <vt:lpstr>Rip Currents</vt:lpstr>
      <vt:lpstr>Barnegat Inlet</vt:lpstr>
    </vt:vector>
  </TitlesOfParts>
  <Company>OCVTS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Ch.6-9</dc:title>
  <dc:creator>ocvts</dc:creator>
  <cp:lastModifiedBy>Werner, David</cp:lastModifiedBy>
  <cp:revision>22</cp:revision>
  <dcterms:created xsi:type="dcterms:W3CDTF">2011-09-19T01:32:43Z</dcterms:created>
  <dcterms:modified xsi:type="dcterms:W3CDTF">2012-09-24T17:27:37Z</dcterms:modified>
</cp:coreProperties>
</file>